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264" r:id="rId4"/>
    <p:sldId id="263" r:id="rId5"/>
    <p:sldId id="273" r:id="rId6"/>
    <p:sldId id="272" r:id="rId7"/>
    <p:sldId id="276" r:id="rId8"/>
    <p:sldId id="277" r:id="rId9"/>
    <p:sldId id="283" r:id="rId10"/>
    <p:sldId id="274" r:id="rId11"/>
    <p:sldId id="266" r:id="rId12"/>
    <p:sldId id="268" r:id="rId13"/>
    <p:sldId id="278" r:id="rId14"/>
    <p:sldId id="267" r:id="rId15"/>
    <p:sldId id="275" r:id="rId16"/>
    <p:sldId id="269" r:id="rId17"/>
    <p:sldId id="288" r:id="rId18"/>
    <p:sldId id="284" r:id="rId19"/>
    <p:sldId id="281" r:id="rId20"/>
    <p:sldId id="285" r:id="rId21"/>
    <p:sldId id="299" r:id="rId22"/>
    <p:sldId id="270" r:id="rId23"/>
    <p:sldId id="282" r:id="rId24"/>
    <p:sldId id="286" r:id="rId25"/>
    <p:sldId id="287" r:id="rId26"/>
    <p:sldId id="289" r:id="rId27"/>
    <p:sldId id="291" r:id="rId28"/>
    <p:sldId id="292" r:id="rId29"/>
    <p:sldId id="290" r:id="rId30"/>
    <p:sldId id="300" r:id="rId31"/>
    <p:sldId id="301" r:id="rId32"/>
    <p:sldId id="302" r:id="rId33"/>
    <p:sldId id="303" r:id="rId34"/>
    <p:sldId id="304" r:id="rId35"/>
    <p:sldId id="305" r:id="rId36"/>
    <p:sldId id="279" r:id="rId37"/>
    <p:sldId id="26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533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70606-C6F2-2A47-9B23-72E7C3272C32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D5091-6408-9741-9C49-78F5996E2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6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B78C4-12BE-894E-91DA-A844EB04C5D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F0B92-1189-2345-BFE5-EF4903284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3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F0B92-1189-2345-BFE5-EF49032848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0 to 3000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progressively more diffusion weighting (as evidenced by the brighter corticospinal tracts) but also more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F0B92-1189-2345-BFE5-EF49032848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7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Those images were obtained from </a:t>
            </a:r>
            <a:r>
              <a:rPr lang="en-US" dirty="0" err="1" smtClean="0"/>
              <a:t>fantoms</a:t>
            </a:r>
            <a:r>
              <a:rPr lang="en-US" dirty="0" smtClean="0"/>
              <a:t> that do NOT have such tracts!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F0B92-1189-2345-BFE5-EF49032848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4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B290-F290-0A48-926D-9621AC0EDBEC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359-9F47-BF4A-87D2-C2182B9E91ED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4D4B-EA47-B84A-9359-34AFC26F17B4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1B74-A0D0-774E-A5F7-0F4C7272FFA8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1F68-C38C-1A48-9EE8-ACDC8221EF42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D908-DC1A-E244-862A-790BF32DB58B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CA138-2370-7048-A4DE-639C62110688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D935-2F7C-FC4C-B148-CD6DF9CED8E3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4A25-D328-1444-A92D-D9C6B25DE6AC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E96D-157D-1345-AD59-9ABF8CF9BF29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8AE5-570E-D94B-95FF-669AF21BA89F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69A73F5-5CFE-A749-8D4F-ABB99BC71714}" type="datetime1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19199" y="3886200"/>
            <a:ext cx="6655293" cy="17526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Viktoras Palys, M.D.</a:t>
            </a:r>
          </a:p>
          <a:p>
            <a:pPr>
              <a:spcBef>
                <a:spcPts val="0"/>
              </a:spcBef>
            </a:pPr>
            <a:r>
              <a:rPr lang="en-US" dirty="0"/>
              <a:t>Assistant Professor of Neurosurgery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University of Arkansas for Medical </a:t>
            </a:r>
            <a:r>
              <a:rPr lang="en-US" dirty="0" smtClean="0"/>
              <a:t>Sciences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June 3, 2019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985569"/>
          </a:xfrm>
        </p:spPr>
        <p:txBody>
          <a:bodyPr/>
          <a:lstStyle/>
          <a:p>
            <a:r>
              <a:rPr lang="en-US" dirty="0" smtClean="0"/>
              <a:t>DTI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673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73" y="6171304"/>
            <a:ext cx="976097" cy="5524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321" y="2151776"/>
            <a:ext cx="7924800" cy="2051109"/>
          </a:xfrm>
        </p:spPr>
        <p:txBody>
          <a:bodyPr/>
          <a:lstStyle/>
          <a:p>
            <a:pPr algn="ctr"/>
            <a:r>
              <a:rPr lang="en-US" b="1" dirty="0" smtClean="0"/>
              <a:t>2. Tensor preparation</a:t>
            </a:r>
            <a:br>
              <a:rPr lang="en-US" b="1" dirty="0" smtClean="0"/>
            </a:b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2400" b="1" cap="none" dirty="0" smtClean="0"/>
              <a:t>1) Calculating Tensor</a:t>
            </a:r>
            <a:br>
              <a:rPr lang="en-US" sz="2400" b="1" cap="none" dirty="0" smtClean="0"/>
            </a:br>
            <a:r>
              <a:rPr lang="en-US" sz="2400" b="1" cap="none" dirty="0" smtClean="0"/>
              <a:t>2) Generating Maps</a:t>
            </a:r>
            <a:endParaRPr lang="en-US" sz="2400" b="1" cap="none" dirty="0"/>
          </a:p>
        </p:txBody>
      </p:sp>
    </p:spTree>
    <p:extLst>
      <p:ext uri="{BB962C8B-B14F-4D97-AF65-F5344CB8AC3E}">
        <p14:creationId xmlns:p14="http://schemas.microsoft.com/office/powerpoint/2010/main" val="42412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sz="3200" dirty="0"/>
              <a:t>2. Tensor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1) Calculating Tensor</a:t>
            </a:r>
          </a:p>
          <a:p>
            <a:pPr marL="0" indent="0">
              <a:buNone/>
            </a:pPr>
            <a:r>
              <a:rPr lang="en-US" dirty="0"/>
              <a:t>The architecture of the axons in parallel bundles and their myelin shield facilitate the diffusion of the water molecules along their main </a:t>
            </a:r>
            <a:r>
              <a:rPr lang="en-US" dirty="0" smtClean="0"/>
              <a:t>direction.</a:t>
            </a:r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dirty="0"/>
              <a:t>we apply diffusion gradients in </a:t>
            </a:r>
            <a:r>
              <a:rPr lang="en-US" dirty="0" smtClean="0"/>
              <a:t>different directions</a:t>
            </a:r>
            <a:r>
              <a:rPr lang="en-US" dirty="0"/>
              <a:t>, it is possible to calculate, for each </a:t>
            </a:r>
            <a:r>
              <a:rPr lang="en-US" dirty="0" smtClean="0"/>
              <a:t>voxel, </a:t>
            </a:r>
            <a:r>
              <a:rPr lang="en-US" dirty="0"/>
              <a:t>a </a:t>
            </a:r>
            <a:r>
              <a:rPr lang="en-US" b="1" dirty="0">
                <a:solidFill>
                  <a:srgbClr val="FFFF00"/>
                </a:solidFill>
              </a:rPr>
              <a:t>diffusion tensor</a:t>
            </a:r>
            <a:r>
              <a:rPr lang="en-US" dirty="0"/>
              <a:t> (i.e. a </a:t>
            </a:r>
            <a:r>
              <a:rPr lang="en-US" dirty="0" smtClean="0"/>
              <a:t>3x3x3 </a:t>
            </a:r>
            <a:r>
              <a:rPr lang="en-US" dirty="0"/>
              <a:t>matrix) that describes this diffusion </a:t>
            </a:r>
            <a:r>
              <a:rPr lang="en-US" dirty="0" smtClean="0"/>
              <a:t>anisotropy: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2050" name="Picture 2" descr="Image result for tensor mr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52" y="3260823"/>
            <a:ext cx="3053214" cy="26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sz="2800" dirty="0"/>
              <a:t>2. Tensor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53486"/>
            <a:ext cx="7924800" cy="4561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2) Generating Maps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Fractional </a:t>
            </a:r>
            <a:r>
              <a:rPr lang="en-US" sz="1600" b="1" dirty="0">
                <a:solidFill>
                  <a:srgbClr val="FFFF00"/>
                </a:solidFill>
              </a:rPr>
              <a:t>Anisotropy (FA) </a:t>
            </a:r>
            <a:r>
              <a:rPr lang="en-US" dirty="0"/>
              <a:t>- measures </a:t>
            </a:r>
            <a:r>
              <a:rPr lang="en-US" dirty="0">
                <a:solidFill>
                  <a:srgbClr val="FF0000"/>
                </a:solidFill>
              </a:rPr>
              <a:t>preferential directionality of diffusion </a:t>
            </a:r>
            <a:r>
              <a:rPr lang="en-US" dirty="0" smtClean="0"/>
              <a:t>at the voxel</a:t>
            </a:r>
          </a:p>
          <a:p>
            <a:r>
              <a:rPr lang="en-US" dirty="0" smtClean="0"/>
              <a:t>expressed </a:t>
            </a:r>
            <a:r>
              <a:rPr lang="en-US" dirty="0"/>
              <a:t>as a numerical value between 0 to </a:t>
            </a:r>
            <a:r>
              <a:rPr lang="en-US" dirty="0" smtClean="0"/>
              <a:t>1.</a:t>
            </a:r>
          </a:p>
          <a:p>
            <a:r>
              <a:rPr lang="en-US" dirty="0" smtClean="0"/>
              <a:t>high </a:t>
            </a:r>
            <a:r>
              <a:rPr lang="en-US" dirty="0"/>
              <a:t>FA indicates a great degree of preferential directionality (anisotropy) such as in the highly organized WM </a:t>
            </a:r>
            <a:r>
              <a:rPr lang="en-US" dirty="0" smtClean="0"/>
              <a:t>tracts.</a:t>
            </a:r>
          </a:p>
          <a:p>
            <a:r>
              <a:rPr lang="en-US" dirty="0" smtClean="0"/>
              <a:t>low </a:t>
            </a:r>
            <a:r>
              <a:rPr lang="en-US" dirty="0"/>
              <a:t>FA indicates less preferential directionality such as in the gray matter and CSF where FA is 0 (isotropy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48" y="3700715"/>
            <a:ext cx="4174051" cy="24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ractional anisotrop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70" y="3700715"/>
            <a:ext cx="2837881" cy="24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6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sz="2800" dirty="0"/>
              <a:t>2. Tensor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379989"/>
            <a:ext cx="7924800" cy="4335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2) Generating Maps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Apparent </a:t>
            </a:r>
            <a:r>
              <a:rPr lang="en-US" sz="1600" b="1" dirty="0">
                <a:solidFill>
                  <a:srgbClr val="FFFF00"/>
                </a:solidFill>
              </a:rPr>
              <a:t>Diffusion Coefficient (ADC) </a:t>
            </a:r>
            <a:r>
              <a:rPr lang="en-US" dirty="0"/>
              <a:t>- voxel-by-voxel measure of the </a:t>
            </a:r>
            <a:r>
              <a:rPr lang="en-US" dirty="0">
                <a:solidFill>
                  <a:srgbClr val="FF0000"/>
                </a:solidFill>
              </a:rPr>
              <a:t>magnitude of </a:t>
            </a:r>
            <a:r>
              <a:rPr lang="en-US" dirty="0" smtClean="0">
                <a:solidFill>
                  <a:srgbClr val="FF0000"/>
                </a:solidFill>
              </a:rPr>
              <a:t>diffusion </a:t>
            </a:r>
            <a:r>
              <a:rPr lang="en-US" dirty="0" smtClean="0"/>
              <a:t>in certain direction.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44" y="2383808"/>
            <a:ext cx="3018537" cy="30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sz="2800" dirty="0"/>
              <a:t>2. Tensor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599" y="1275127"/>
            <a:ext cx="5888035" cy="4439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2) Generating Maps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500" b="1" dirty="0" smtClean="0">
                <a:solidFill>
                  <a:srgbClr val="FFFF00"/>
                </a:solidFill>
              </a:rPr>
              <a:t>Directionally </a:t>
            </a:r>
            <a:r>
              <a:rPr lang="en-US" sz="1500" b="1" dirty="0">
                <a:solidFill>
                  <a:srgbClr val="FFFF00"/>
                </a:solidFill>
              </a:rPr>
              <a:t>Encoded Color-coded map (DEC</a:t>
            </a:r>
            <a:r>
              <a:rPr lang="en-US" sz="1500" b="1" dirty="0" smtClean="0">
                <a:solidFill>
                  <a:srgbClr val="FFFF00"/>
                </a:solidFill>
              </a:rPr>
              <a:t>)</a:t>
            </a:r>
            <a:endParaRPr lang="en-US" sz="1500" b="1" dirty="0">
              <a:solidFill>
                <a:srgbClr val="FFFF00"/>
              </a:solidFill>
            </a:endParaRPr>
          </a:p>
          <a:p>
            <a:r>
              <a:rPr lang="en-US" dirty="0" smtClean="0"/>
              <a:t>colors indicate </a:t>
            </a:r>
            <a:r>
              <a:rPr lang="en-US" dirty="0" smtClean="0">
                <a:solidFill>
                  <a:srgbClr val="FF0000"/>
                </a:solidFill>
              </a:rPr>
              <a:t>tensor orientation in anatomical space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by convention:</a:t>
            </a:r>
          </a:p>
          <a:p>
            <a:pPr marL="800100" lvl="2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blue</a:t>
            </a:r>
            <a:r>
              <a:rPr lang="en-US" dirty="0" smtClean="0"/>
              <a:t> </a:t>
            </a:r>
            <a:r>
              <a:rPr lang="en-US" dirty="0"/>
              <a:t>color is used to highlight the </a:t>
            </a:r>
            <a:r>
              <a:rPr lang="en-US" dirty="0" smtClean="0"/>
              <a:t>tensors oriented (tracts traveling) </a:t>
            </a:r>
            <a:r>
              <a:rPr lang="en-US" dirty="0"/>
              <a:t>in the inferior-superior </a:t>
            </a:r>
            <a:r>
              <a:rPr lang="en-US" dirty="0" smtClean="0"/>
              <a:t>direction (“blue sky is up”);</a:t>
            </a:r>
          </a:p>
          <a:p>
            <a:pPr marL="800100" lvl="2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</a:t>
            </a:r>
            <a:r>
              <a:rPr lang="en-US" dirty="0"/>
              <a:t>in the anteroposterior </a:t>
            </a:r>
            <a:r>
              <a:rPr lang="en-US" dirty="0" smtClean="0"/>
              <a:t>direction (“walk forward on the green grass”);</a:t>
            </a:r>
          </a:p>
          <a:p>
            <a:pPr marL="800100" lvl="2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</a:t>
            </a:r>
            <a:r>
              <a:rPr lang="en-US" dirty="0"/>
              <a:t>in the left-right </a:t>
            </a:r>
            <a:r>
              <a:rPr lang="en-US" dirty="0" smtClean="0"/>
              <a:t>direction</a:t>
            </a:r>
            <a:r>
              <a:rPr lang="en-US" dirty="0"/>
              <a:t> </a:t>
            </a:r>
            <a:r>
              <a:rPr lang="en-US" dirty="0" smtClean="0"/>
              <a:t>(“red heart is on the left”).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2050" name="Picture 2" descr="Image result for Fa ma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80" y="2461318"/>
            <a:ext cx="2036765" cy="24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73" y="6171304"/>
            <a:ext cx="976097" cy="5524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321" y="2371885"/>
            <a:ext cx="7924800" cy="2053308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/>
              <a:t>3. Tractography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>1) </a:t>
            </a:r>
            <a:r>
              <a:rPr lang="en-US" sz="2400" b="1" cap="none" dirty="0" smtClean="0"/>
              <a:t>Fiber tracking</a:t>
            </a:r>
            <a:br>
              <a:rPr lang="en-US" sz="2400" b="1" cap="none" dirty="0" smtClean="0"/>
            </a:br>
            <a:r>
              <a:rPr lang="en-US" sz="2400" b="1" cap="none" dirty="0" smtClean="0"/>
              <a:t>2) Visualizing the WM tract of interest</a:t>
            </a: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00961"/>
            <a:ext cx="5883479" cy="4314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1) Fiber tracking </a:t>
            </a:r>
            <a:r>
              <a:rPr lang="en-US" sz="1600" dirty="0" smtClean="0"/>
              <a:t>- </a:t>
            </a:r>
            <a:r>
              <a:rPr lang="en-US" sz="1600" dirty="0"/>
              <a:t>this is how white matter tracts are computed using available tensors: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500" b="1" dirty="0" smtClean="0">
                <a:solidFill>
                  <a:srgbClr val="FFFF00"/>
                </a:solidFill>
              </a:rPr>
              <a:t>A. Deterministic </a:t>
            </a:r>
            <a:r>
              <a:rPr lang="en-US" sz="1500" dirty="0" smtClean="0"/>
              <a:t>– philosophy: </a:t>
            </a:r>
            <a:r>
              <a:rPr lang="en-US" sz="1500" dirty="0" smtClean="0">
                <a:solidFill>
                  <a:srgbClr val="FF0000"/>
                </a:solidFill>
              </a:rPr>
              <a:t>one voxel is </a:t>
            </a:r>
            <a:r>
              <a:rPr lang="en-US" sz="1500" cap="small" dirty="0" smtClean="0">
                <a:solidFill>
                  <a:srgbClr val="FF0000"/>
                </a:solidFill>
              </a:rPr>
              <a:t>determined</a:t>
            </a:r>
            <a:r>
              <a:rPr lang="en-US" sz="1500" dirty="0" smtClean="0">
                <a:solidFill>
                  <a:srgbClr val="FF0000"/>
                </a:solidFill>
              </a:rPr>
              <a:t> to contain only one fiber bundle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/>
              <a:t>software</a:t>
            </a:r>
            <a:r>
              <a:rPr lang="en-US" sz="1500" dirty="0" smtClean="0">
                <a:solidFill>
                  <a:srgbClr val="00B050"/>
                </a:solidFill>
              </a:rPr>
              <a:t> commercially available</a:t>
            </a:r>
            <a:r>
              <a:rPr lang="en-US" sz="1500" dirty="0" smtClean="0"/>
              <a:t>.</a:t>
            </a:r>
          </a:p>
          <a:p>
            <a:r>
              <a:rPr lang="en-US" sz="1500" dirty="0" smtClean="0"/>
              <a:t>some fiber tracts get truncated at crossing points - software leaves only one fiber bundle (the strongest) and eliminates other bundles.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149" y="209823"/>
            <a:ext cx="2091262" cy="32125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019101" y="1139013"/>
            <a:ext cx="1543574" cy="11427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3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5883479" cy="47855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/>
              <a:t>1) Fiber tracking </a:t>
            </a:r>
            <a:r>
              <a:rPr lang="en-US" dirty="0" smtClean="0"/>
              <a:t>- </a:t>
            </a:r>
            <a:r>
              <a:rPr lang="en-US" dirty="0"/>
              <a:t>this is how white matter tracts are computed using available tensors:</a:t>
            </a:r>
            <a:endParaRPr lang="en-US" sz="16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A. Deterministic </a:t>
            </a:r>
            <a:r>
              <a:rPr lang="en-US" sz="1600" dirty="0" smtClean="0"/>
              <a:t>– philosophy: </a:t>
            </a:r>
            <a:r>
              <a:rPr lang="en-US" sz="1600" dirty="0">
                <a:solidFill>
                  <a:srgbClr val="FF0000"/>
                </a:solidFill>
              </a:rPr>
              <a:t>one voxel is </a:t>
            </a:r>
            <a:r>
              <a:rPr lang="en-US" sz="1600" cap="small" dirty="0">
                <a:solidFill>
                  <a:srgbClr val="FF0000"/>
                </a:solidFill>
              </a:rPr>
              <a:t>determined</a:t>
            </a:r>
            <a:r>
              <a:rPr lang="en-US" sz="1600" dirty="0">
                <a:solidFill>
                  <a:srgbClr val="FF0000"/>
                </a:solidFill>
              </a:rPr>
              <a:t> to contain only one fiber bundle</a:t>
            </a:r>
          </a:p>
          <a:p>
            <a:r>
              <a:rPr lang="en-US" sz="1600" dirty="0"/>
              <a:t>software</a:t>
            </a:r>
            <a:r>
              <a:rPr lang="en-US" sz="1600" dirty="0">
                <a:solidFill>
                  <a:srgbClr val="00B050"/>
                </a:solidFill>
              </a:rPr>
              <a:t> commercially </a:t>
            </a:r>
            <a:r>
              <a:rPr lang="en-US" sz="1600" dirty="0" smtClean="0">
                <a:solidFill>
                  <a:srgbClr val="00B050"/>
                </a:solidFill>
              </a:rPr>
              <a:t>available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some fiber </a:t>
            </a:r>
            <a:r>
              <a:rPr lang="en-US" sz="1600" dirty="0" smtClean="0"/>
              <a:t>tracts get truncated at crossing points - software leaves only one fiber bundle (the strongest) and eliminates other bundles.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B. Probabilistic</a:t>
            </a:r>
            <a:r>
              <a:rPr lang="en-US" sz="1600" dirty="0" smtClean="0"/>
              <a:t> – </a:t>
            </a:r>
            <a:r>
              <a:rPr lang="en-US" sz="1600" dirty="0"/>
              <a:t>philosophy: </a:t>
            </a:r>
            <a:r>
              <a:rPr lang="en-US" sz="1600" dirty="0">
                <a:solidFill>
                  <a:srgbClr val="FF0000"/>
                </a:solidFill>
              </a:rPr>
              <a:t>one </a:t>
            </a:r>
            <a:r>
              <a:rPr lang="en-US" sz="1600" dirty="0" smtClean="0">
                <a:solidFill>
                  <a:srgbClr val="FF0000"/>
                </a:solidFill>
              </a:rPr>
              <a:t>voxel is analyzed for </a:t>
            </a:r>
            <a:r>
              <a:rPr lang="en-US" sz="1600" cap="small" dirty="0" smtClean="0">
                <a:solidFill>
                  <a:srgbClr val="FF0000"/>
                </a:solidFill>
              </a:rPr>
              <a:t>probabilities</a:t>
            </a:r>
            <a:r>
              <a:rPr lang="en-US" sz="1600" dirty="0" smtClean="0">
                <a:solidFill>
                  <a:srgbClr val="FF0000"/>
                </a:solidFill>
              </a:rPr>
              <a:t> of containing &gt; 1 fiber bundle</a:t>
            </a:r>
          </a:p>
          <a:p>
            <a:r>
              <a:rPr lang="en-US" sz="1600" dirty="0"/>
              <a:t>commercially </a:t>
            </a:r>
            <a:r>
              <a:rPr lang="en-US" sz="1600" dirty="0" smtClean="0">
                <a:solidFill>
                  <a:srgbClr val="00B050"/>
                </a:solidFill>
              </a:rPr>
              <a:t>unavailable for clinical use </a:t>
            </a:r>
            <a:r>
              <a:rPr lang="en-US" sz="1600" dirty="0" smtClean="0"/>
              <a:t>(FDA requires validation using subcortical stimulation).</a:t>
            </a:r>
          </a:p>
          <a:p>
            <a:r>
              <a:rPr lang="en-US" sz="1600" dirty="0" smtClean="0"/>
              <a:t>most are open source – free to download.</a:t>
            </a:r>
          </a:p>
          <a:p>
            <a:r>
              <a:rPr lang="en-US" sz="1600" dirty="0" smtClean="0"/>
              <a:t>most advanced package – FSL (developed in Oxford) – developers offer 3-day course just to learn how to use it.</a:t>
            </a:r>
          </a:p>
          <a:p>
            <a:r>
              <a:rPr lang="en-US" sz="1600" dirty="0" smtClean="0"/>
              <a:t>computation time is enormous.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149" y="209823"/>
            <a:ext cx="2091262" cy="3212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149" y="3593831"/>
            <a:ext cx="2120623" cy="326249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972961" y="1139014"/>
            <a:ext cx="1589714" cy="10253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37589" y="4056077"/>
            <a:ext cx="1549560" cy="335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10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7924800" cy="424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1) Fiber </a:t>
            </a:r>
            <a:r>
              <a:rPr lang="en-US" sz="2400" b="1" dirty="0" smtClean="0"/>
              <a:t>tracking</a:t>
            </a:r>
            <a:r>
              <a:rPr lang="en-US" sz="1600" dirty="0" smtClean="0"/>
              <a:t>: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C</a:t>
            </a:r>
            <a:r>
              <a:rPr lang="en-US" sz="1600" b="1" dirty="0">
                <a:solidFill>
                  <a:srgbClr val="FFFF00"/>
                </a:solidFill>
              </a:rPr>
              <a:t>. Constrained spherical deconvolution (CSD) </a:t>
            </a:r>
            <a:r>
              <a:rPr lang="en-US" sz="1600" dirty="0" smtClean="0"/>
              <a:t>- </a:t>
            </a:r>
            <a:r>
              <a:rPr lang="en-US" sz="1600" dirty="0"/>
              <a:t>higher-order probabilistic model that uses the </a:t>
            </a:r>
            <a:r>
              <a:rPr lang="en-US" sz="1600" dirty="0" smtClean="0"/>
              <a:t>same data but demonstrates </a:t>
            </a:r>
            <a:r>
              <a:rPr lang="en-US" sz="1600" dirty="0"/>
              <a:t>fiber tracts </a:t>
            </a:r>
            <a:r>
              <a:rPr lang="en-US" sz="1600" dirty="0" smtClean="0"/>
              <a:t>even more accurately: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85" y="2810476"/>
            <a:ext cx="71151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7924800" cy="424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2) Visualizing the WM tract of interest </a:t>
            </a:r>
            <a:r>
              <a:rPr lang="en-US" sz="1600" dirty="0" smtClean="0"/>
              <a:t>– final step:</a:t>
            </a:r>
            <a:endParaRPr lang="en-US" sz="16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A. Whole brain</a:t>
            </a:r>
            <a:r>
              <a:rPr lang="en-US" sz="1600" dirty="0" smtClean="0"/>
              <a:t>– philosophy: </a:t>
            </a:r>
            <a:r>
              <a:rPr lang="en-US" sz="1600" dirty="0" smtClean="0">
                <a:solidFill>
                  <a:srgbClr val="FF0000"/>
                </a:solidFill>
              </a:rPr>
              <a:t>make all WM tracts visible and select the one you need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smtClean="0"/>
              <a:t>almost automated, probably most user-friendly method (“point-and-shoot”).</a:t>
            </a:r>
          </a:p>
          <a:p>
            <a:r>
              <a:rPr lang="en-US" sz="1600" dirty="0" smtClean="0"/>
              <a:t>potentially difficult for anatomically distorted WM tracts.</a:t>
            </a:r>
          </a:p>
          <a:p>
            <a:r>
              <a:rPr lang="en-US" sz="1600" dirty="0" smtClean="0"/>
              <a:t>impossible to do anatomically more precise work.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88" y="3682767"/>
            <a:ext cx="2774095" cy="20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whole brain tractograph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99" y="3065603"/>
            <a:ext cx="3007830" cy="264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In compliance with the Accreditation Council for Continuing Medical Education’s (ACCME) </a:t>
            </a:r>
            <a:r>
              <a:rPr lang="en-US" sz="1800" i="1" dirty="0" smtClean="0"/>
              <a:t>Standards for Commercial Support of CME</a:t>
            </a:r>
            <a:r>
              <a:rPr lang="en-US" sz="1800" dirty="0" smtClean="0"/>
              <a:t>, UAMS CME discloses all current relationships which program faculty report having with companies whose products and/or services they may discuss during their presentation.  In addition, all presenters must disclose to the audience when any material they present recommends an off-label or unapproved use of a drug, procedure or piece of equipment.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000" b="1" dirty="0" smtClean="0"/>
              <a:t>Viktoras Palys discloses having no relevant financial relationships to report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73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0966" y="1967313"/>
            <a:ext cx="3234436" cy="32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3857538" cy="424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2) Visualizing the WM tract of interest </a:t>
            </a:r>
            <a:r>
              <a:rPr lang="en-US" sz="1600" dirty="0" smtClean="0"/>
              <a:t>– final step: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B. Seeding ROI (region of interest) </a:t>
            </a:r>
            <a:r>
              <a:rPr lang="en-US" sz="1600" dirty="0" smtClean="0"/>
              <a:t>– </a:t>
            </a:r>
            <a:r>
              <a:rPr lang="en-US" sz="1600" dirty="0"/>
              <a:t>philosophy: </a:t>
            </a:r>
            <a:r>
              <a:rPr lang="en-US" sz="1600" dirty="0" smtClean="0">
                <a:solidFill>
                  <a:srgbClr val="FF0000"/>
                </a:solidFill>
              </a:rPr>
              <a:t>WM tract consists of fibers travelling between two (or more) ROIs</a:t>
            </a:r>
          </a:p>
          <a:p>
            <a:r>
              <a:rPr lang="en-US" sz="1600" dirty="0" smtClean="0"/>
              <a:t>select </a:t>
            </a:r>
            <a:r>
              <a:rPr lang="en-US" sz="1600" dirty="0" smtClean="0">
                <a:solidFill>
                  <a:srgbClr val="00B0F0"/>
                </a:solidFill>
              </a:rPr>
              <a:t>seeding ROI </a:t>
            </a:r>
            <a:r>
              <a:rPr lang="en-US" sz="1600" dirty="0" smtClean="0"/>
              <a:t>- can be anatomical structure (e.g. motor cortex – for pyramidal tract) or fMRI activation area (e.g. speech area).</a:t>
            </a:r>
          </a:p>
          <a:p>
            <a:r>
              <a:rPr lang="en-US" sz="1600" dirty="0" smtClean="0"/>
              <a:t>may or may not select </a:t>
            </a:r>
            <a:r>
              <a:rPr lang="en-US" sz="1600" dirty="0" smtClean="0">
                <a:solidFill>
                  <a:srgbClr val="00B0F0"/>
                </a:solidFill>
              </a:rPr>
              <a:t>intermediate / </a:t>
            </a:r>
            <a:r>
              <a:rPr lang="en-US" sz="1600" dirty="0">
                <a:solidFill>
                  <a:srgbClr val="00B0F0"/>
                </a:solidFill>
              </a:rPr>
              <a:t>end ROI </a:t>
            </a:r>
            <a:r>
              <a:rPr lang="en-US" sz="1600" dirty="0"/>
              <a:t>(e.g. </a:t>
            </a:r>
            <a:r>
              <a:rPr lang="en-US" sz="1600" dirty="0" smtClean="0"/>
              <a:t>cerebral peduncle – </a:t>
            </a:r>
            <a:r>
              <a:rPr lang="en-US" sz="1600" dirty="0"/>
              <a:t>for pyramidal tract</a:t>
            </a:r>
            <a:r>
              <a:rPr lang="en-US" sz="1600" dirty="0" smtClean="0"/>
              <a:t>).</a:t>
            </a:r>
          </a:p>
          <a:p>
            <a:r>
              <a:rPr lang="en-US" sz="1600" dirty="0" smtClean="0"/>
              <a:t>click “generate fibers”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16803" y="2361705"/>
            <a:ext cx="2105637" cy="12321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74191" y="4307747"/>
            <a:ext cx="1648437" cy="1750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3857538" cy="424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2) Visualizing the WM tract of </a:t>
            </a:r>
            <a:r>
              <a:rPr lang="en-US" sz="2400" b="1" dirty="0" smtClean="0"/>
              <a:t>interest</a:t>
            </a:r>
            <a:r>
              <a:rPr lang="en-US" sz="1400" dirty="0" smtClean="0"/>
              <a:t>:</a:t>
            </a:r>
            <a:endParaRPr lang="en-US" sz="1400" dirty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B. Seeding ROI (region of interest) </a:t>
            </a:r>
            <a:r>
              <a:rPr lang="en-US" sz="1600" dirty="0" smtClean="0"/>
              <a:t>– example of seeding from on ROI: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754" y="674418"/>
            <a:ext cx="2465276" cy="1833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904" y="2311615"/>
            <a:ext cx="3464409" cy="328429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426903" y="1770077"/>
            <a:ext cx="2822895" cy="9773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83" y="2401247"/>
            <a:ext cx="7924800" cy="799560"/>
          </a:xfrm>
        </p:spPr>
        <p:txBody>
          <a:bodyPr/>
          <a:lstStyle/>
          <a:p>
            <a:pPr algn="ctr"/>
            <a:r>
              <a:rPr lang="en-US" dirty="0" smtClean="0"/>
              <a:t>Tractography problems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7221523" cy="424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FF00"/>
                </a:solidFill>
              </a:rPr>
              <a:t>Accuracy </a:t>
            </a:r>
            <a:r>
              <a:rPr lang="en-US" sz="1800" dirty="0" smtClean="0"/>
              <a:t>– still rather low for DBS applications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FF00"/>
                </a:solidFill>
              </a:rPr>
              <a:t>Distortions </a:t>
            </a:r>
            <a:r>
              <a:rPr lang="en-US" sz="1800" dirty="0" smtClean="0"/>
              <a:t>– happen during MRI scanning.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7172" name="Picture 4" descr="Image result for dti distor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15" y="3529807"/>
            <a:ext cx="5368575" cy="160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497815" y="2684477"/>
            <a:ext cx="2722546" cy="9605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497815" y="2684477"/>
            <a:ext cx="91899" cy="14345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17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4209875" cy="42423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False positive tracts </a:t>
            </a:r>
            <a:r>
              <a:rPr lang="en-US" sz="1600" dirty="0" smtClean="0"/>
              <a:t>– regardless </a:t>
            </a:r>
            <a:r>
              <a:rPr lang="en-US" sz="1600" dirty="0"/>
              <a:t>of the tractography pipeline </a:t>
            </a:r>
            <a:r>
              <a:rPr lang="en-US" sz="1600" dirty="0" smtClean="0"/>
              <a:t>is used, </a:t>
            </a:r>
            <a:r>
              <a:rPr lang="en-US" sz="1600" dirty="0"/>
              <a:t>many invalid bundles are found in the </a:t>
            </a:r>
            <a:r>
              <a:rPr lang="en-US" sz="1600" dirty="0" err="1" smtClean="0"/>
              <a:t>tractograms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these invalid bundles originate from a </a:t>
            </a:r>
            <a:r>
              <a:rPr lang="en-US" sz="1600" dirty="0" smtClean="0"/>
              <a:t>“bottleneck“ </a:t>
            </a:r>
            <a:r>
              <a:rPr lang="en-US" sz="1600" dirty="0"/>
              <a:t>or “high traffic” locations </a:t>
            </a:r>
            <a:r>
              <a:rPr lang="en-US" sz="1600" dirty="0" smtClean="0"/>
              <a:t>- where </a:t>
            </a:r>
            <a:r>
              <a:rPr lang="en-US" sz="1600" dirty="0"/>
              <a:t>3 or more valid bundles come together, almost in parallel.</a:t>
            </a:r>
            <a:endParaRPr lang="en-US" sz="1600" dirty="0" smtClean="0"/>
          </a:p>
          <a:p>
            <a:r>
              <a:rPr lang="en-US" sz="1600" dirty="0" smtClean="0"/>
              <a:t>it is alarming </a:t>
            </a:r>
            <a:r>
              <a:rPr lang="en-US" sz="1600" dirty="0"/>
              <a:t>is how close the invalid bundles approximate true anatomical </a:t>
            </a:r>
            <a:r>
              <a:rPr lang="en-US" sz="1600" dirty="0" smtClean="0"/>
              <a:t>structures - connect </a:t>
            </a:r>
            <a:r>
              <a:rPr lang="en-US" sz="1600" dirty="0"/>
              <a:t>valid cortical areas and appear to be dense and well </a:t>
            </a:r>
            <a:r>
              <a:rPr lang="en-US" sz="1600" dirty="0" smtClean="0"/>
              <a:t>structured</a:t>
            </a:r>
            <a:r>
              <a:rPr lang="en-US" sz="1600" dirty="0"/>
              <a:t>: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one way to minimize occurrence – use less “relaxed” tractography parameters (decreases sensitivity, increases specificity).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5122" name="Picture 2" descr="http://indexsmart.mirasmart.com/ISMRM2016/PDFfiles/images/5218/ISMRM2016-005218_Fig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91" y="1074198"/>
            <a:ext cx="3723677" cy="286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ndexsmart.mirasmart.com/ISMRM2016/PDFfiles/images/5218/ISMRM2016-005218_Fig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75" y="4140152"/>
            <a:ext cx="3417865" cy="168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Tractography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7924800" cy="424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False negative results </a:t>
            </a:r>
            <a:r>
              <a:rPr lang="en-US" sz="1600" dirty="0" smtClean="0"/>
              <a:t>– mostly where fibers get truncated at “high traffic” crossing points.</a:t>
            </a:r>
          </a:p>
          <a:p>
            <a:r>
              <a:rPr lang="en-US" sz="1600" dirty="0" smtClean="0"/>
              <a:t>may lead neurosurgeon to potentially unsafe areas.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00" y="2552410"/>
            <a:ext cx="3962399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260" y="2644688"/>
            <a:ext cx="2995275" cy="26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83" y="2401247"/>
            <a:ext cx="7924800" cy="799560"/>
          </a:xfrm>
        </p:spPr>
        <p:txBody>
          <a:bodyPr/>
          <a:lstStyle/>
          <a:p>
            <a:pPr algn="ctr"/>
            <a:r>
              <a:rPr lang="en-US" dirty="0" smtClean="0"/>
              <a:t>Case presentation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7924800" cy="42423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D.K. 65 yo male with essential tremor (ET)</a:t>
            </a:r>
          </a:p>
          <a:p>
            <a:r>
              <a:rPr lang="en-US" sz="1600" dirty="0"/>
              <a:t>tremor for &gt; 10 years</a:t>
            </a:r>
          </a:p>
          <a:p>
            <a:r>
              <a:rPr lang="en-US" sz="1600" dirty="0"/>
              <a:t>L &gt; R</a:t>
            </a:r>
          </a:p>
          <a:p>
            <a:r>
              <a:rPr lang="en-US" sz="1600" dirty="0"/>
              <a:t>greatly interferes with ADLs</a:t>
            </a:r>
          </a:p>
          <a:p>
            <a:r>
              <a:rPr lang="en-US" sz="1600" dirty="0"/>
              <a:t>unresponsive to medication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72665"/>
            <a:ext cx="7924800" cy="42423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September 17, 2013 – right </a:t>
            </a:r>
            <a:r>
              <a:rPr lang="en-US" sz="2000" dirty="0"/>
              <a:t>VIM </a:t>
            </a:r>
            <a:r>
              <a:rPr lang="en-US" sz="2000" dirty="0" smtClean="0"/>
              <a:t>DBS </a:t>
            </a:r>
            <a:r>
              <a:rPr lang="en-US" sz="2000" dirty="0"/>
              <a:t>lead </a:t>
            </a:r>
            <a:r>
              <a:rPr lang="en-US" sz="2000" dirty="0" smtClean="0"/>
              <a:t>implantation.</a:t>
            </a:r>
            <a:endParaRPr lang="en-US" sz="2000" dirty="0"/>
          </a:p>
          <a:p>
            <a:pPr>
              <a:buNone/>
            </a:pPr>
            <a:r>
              <a:rPr lang="en-US" sz="2000" dirty="0" smtClean="0"/>
              <a:t>2 </a:t>
            </a:r>
            <a:r>
              <a:rPr lang="en-US" sz="2000" dirty="0"/>
              <a:t>week post-operative programming: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low voltage side effects </a:t>
            </a:r>
            <a:r>
              <a:rPr lang="en-US" sz="2000" dirty="0"/>
              <a:t>for all contacts (mainly heaviness in shoulder and arm and dysarthria at more distal contacts), </a:t>
            </a:r>
            <a:r>
              <a:rPr lang="en-US" sz="2000" dirty="0">
                <a:solidFill>
                  <a:srgbClr val="FF0000"/>
                </a:solidFill>
              </a:rPr>
              <a:t>no appreciable improvement in tremor</a:t>
            </a:r>
            <a:r>
              <a:rPr lang="en-US" sz="2000" dirty="0"/>
              <a:t> with any of the contacts.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58349"/>
            <a:ext cx="7924800" cy="4456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Segmentation – </a:t>
            </a:r>
            <a:r>
              <a:rPr lang="en-US" sz="1600" dirty="0" smtClean="0">
                <a:solidFill>
                  <a:srgbClr val="0070C0"/>
                </a:solidFill>
              </a:rPr>
              <a:t>DBS lead </a:t>
            </a:r>
            <a:r>
              <a:rPr lang="en-US" sz="1600" dirty="0" smtClean="0"/>
              <a:t>and ipsilateral </a:t>
            </a:r>
            <a:r>
              <a:rPr lang="en-US" sz="1600" dirty="0" smtClean="0">
                <a:solidFill>
                  <a:srgbClr val="FF0000"/>
                </a:solidFill>
              </a:rPr>
              <a:t>red nucleus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848" y="1693682"/>
            <a:ext cx="6583253" cy="402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65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1800" dirty="0" smtClean="0"/>
              <a:t>Theory of DTI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1800" dirty="0" smtClean="0"/>
              <a:t>Practical examples using Medtronic StealthViz.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73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350629"/>
            <a:ext cx="7924800" cy="4364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Tractography – </a:t>
            </a:r>
            <a:r>
              <a:rPr lang="en-US" sz="1600" dirty="0" smtClean="0">
                <a:solidFill>
                  <a:srgbClr val="CC99FF"/>
                </a:solidFill>
              </a:rPr>
              <a:t>dentato-rubro-thalamic tract </a:t>
            </a:r>
            <a:r>
              <a:rPr lang="en-US" sz="1600" dirty="0" smtClean="0"/>
              <a:t>(seeded from red nucleus as sole ROI):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039" y="1755035"/>
            <a:ext cx="6417579" cy="392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0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350629"/>
            <a:ext cx="7924800" cy="4364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Tractography – </a:t>
            </a:r>
            <a:r>
              <a:rPr lang="en-US" sz="1600" dirty="0" smtClean="0">
                <a:solidFill>
                  <a:srgbClr val="00CC00"/>
                </a:solidFill>
              </a:rPr>
              <a:t>corticospinal tract </a:t>
            </a:r>
            <a:r>
              <a:rPr lang="en-US" sz="1600" dirty="0" smtClean="0"/>
              <a:t>(seeded from motor cortex to cerebral peduncle):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260" y="1796898"/>
            <a:ext cx="6287246" cy="384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77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58349"/>
            <a:ext cx="7924800" cy="4456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Segmentation – old DBS was removed and new more medial </a:t>
            </a:r>
            <a:r>
              <a:rPr lang="en-US" sz="1600" dirty="0" smtClean="0">
                <a:solidFill>
                  <a:srgbClr val="FFFF00"/>
                </a:solidFill>
              </a:rPr>
              <a:t>DBS lead </a:t>
            </a:r>
            <a:r>
              <a:rPr lang="en-US" sz="1600" dirty="0" smtClean="0"/>
              <a:t>implanted: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804" y="1757006"/>
            <a:ext cx="6202261" cy="378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9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58349"/>
            <a:ext cx="7924800" cy="4456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Tractography – new DBS bottom contacts in </a:t>
            </a:r>
            <a:r>
              <a:rPr lang="en-US" sz="1600" dirty="0">
                <a:solidFill>
                  <a:srgbClr val="CC99FF"/>
                </a:solidFill>
              </a:rPr>
              <a:t>dentato-rubro-thalamic </a:t>
            </a:r>
            <a:r>
              <a:rPr lang="en-US" sz="1600" dirty="0" smtClean="0">
                <a:solidFill>
                  <a:srgbClr val="CC99FF"/>
                </a:solidFill>
              </a:rPr>
              <a:t>tract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326" y="1765998"/>
            <a:ext cx="5845728" cy="357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47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58349"/>
            <a:ext cx="7924800" cy="4456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Tractography – new DBS contacts now far from </a:t>
            </a:r>
            <a:r>
              <a:rPr lang="en-US" sz="1600" dirty="0">
                <a:solidFill>
                  <a:srgbClr val="00CC00"/>
                </a:solidFill>
              </a:rPr>
              <a:t>corticospinal </a:t>
            </a:r>
            <a:r>
              <a:rPr lang="en-US" sz="1600" dirty="0" smtClean="0">
                <a:solidFill>
                  <a:srgbClr val="00CC00"/>
                </a:solidFill>
              </a:rPr>
              <a:t>tract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0351" y="1768313"/>
            <a:ext cx="5787006" cy="35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32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87042"/>
            <a:ext cx="7924800" cy="48278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dirty="0" smtClean="0"/>
              <a:t>Merged old and new postoperative CTs – comparison of </a:t>
            </a:r>
            <a:r>
              <a:rPr lang="en-US" sz="2900" dirty="0" smtClean="0">
                <a:solidFill>
                  <a:srgbClr val="0070C0"/>
                </a:solidFill>
              </a:rPr>
              <a:t>old DBS </a:t>
            </a:r>
            <a:r>
              <a:rPr lang="en-US" sz="2900" dirty="0" smtClean="0"/>
              <a:t>and </a:t>
            </a:r>
            <a:r>
              <a:rPr lang="en-US" sz="2900" dirty="0" smtClean="0">
                <a:solidFill>
                  <a:srgbClr val="FFFF00"/>
                </a:solidFill>
              </a:rPr>
              <a:t>new DBS </a:t>
            </a:r>
            <a:r>
              <a:rPr lang="en-US" sz="2900" dirty="0" smtClean="0"/>
              <a:t>positions: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r>
              <a:rPr lang="en-US" sz="2900" dirty="0" smtClean="0"/>
              <a:t>Patient </a:t>
            </a:r>
            <a:r>
              <a:rPr lang="en-US" sz="2900" dirty="0"/>
              <a:t>now has good tremor control and no side effects</a:t>
            </a:r>
            <a:r>
              <a:rPr lang="en-US" sz="2900" dirty="0" smtClean="0"/>
              <a:t>!</a:t>
            </a:r>
            <a:endParaRPr lang="en-US" sz="2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886" y="1493260"/>
            <a:ext cx="6223231" cy="380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87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DTI of Heart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1026" name="Picture 2" descr="https://healthcare-in-europe.com/media/story_section_text/1945/image-01-image-1440681298-original_hire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81" y="1780065"/>
            <a:ext cx="4916203" cy="31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Additional resource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83923"/>
            <a:ext cx="5943599" cy="42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 smtClean="0"/>
              <a:t>DTI workflow (Pipeline)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 dirty="0" smtClean="0">
                <a:solidFill>
                  <a:srgbClr val="FFFF00"/>
                </a:solidFill>
              </a:rPr>
              <a:t>1. DTI data acquisition</a:t>
            </a:r>
          </a:p>
          <a:p>
            <a:pPr marL="0" indent="0">
              <a:buNone/>
            </a:pPr>
            <a:r>
              <a:rPr lang="en-US" b="1" cap="all" dirty="0" smtClean="0">
                <a:solidFill>
                  <a:srgbClr val="FFFF00"/>
                </a:solidFill>
              </a:rPr>
              <a:t>2. Tensor Preparation</a:t>
            </a:r>
          </a:p>
          <a:p>
            <a:pPr marL="0" indent="0">
              <a:buNone/>
            </a:pPr>
            <a:r>
              <a:rPr lang="en-US" b="1" cap="all" dirty="0" smtClean="0">
                <a:solidFill>
                  <a:srgbClr val="FFFF00"/>
                </a:solidFill>
              </a:rPr>
              <a:t>3. Tractography</a:t>
            </a:r>
          </a:p>
          <a:p>
            <a:pPr marL="0" indent="0">
              <a:buNone/>
            </a:pPr>
            <a:endParaRPr lang="en-US" b="1" cap="all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cap="all" dirty="0" smtClean="0">
                <a:solidFill>
                  <a:srgbClr val="FFFF00"/>
                </a:solidFill>
              </a:rPr>
              <a:t>1 </a:t>
            </a:r>
            <a:r>
              <a:rPr lang="en-US" dirty="0" smtClean="0"/>
              <a:t>is done with </a:t>
            </a:r>
            <a:r>
              <a:rPr lang="en-US" dirty="0" smtClean="0">
                <a:solidFill>
                  <a:srgbClr val="00B050"/>
                </a:solidFill>
              </a:rPr>
              <a:t>regular MRI scanner</a:t>
            </a:r>
            <a:r>
              <a:rPr lang="en-US" dirty="0" smtClean="0"/>
              <a:t>, directed by </a:t>
            </a:r>
            <a:r>
              <a:rPr lang="en-US" dirty="0" smtClean="0">
                <a:solidFill>
                  <a:srgbClr val="00B0F0"/>
                </a:solidFill>
              </a:rPr>
              <a:t>radiologist</a:t>
            </a:r>
            <a:r>
              <a:rPr lang="en-US" dirty="0" smtClean="0"/>
              <a:t> (neurosurgeon can only suggest some parameters).</a:t>
            </a:r>
          </a:p>
          <a:p>
            <a:pPr marL="0" indent="0">
              <a:buNone/>
            </a:pPr>
            <a:endParaRPr lang="en-US" b="1" cap="all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cap="all" dirty="0" smtClean="0">
                <a:solidFill>
                  <a:srgbClr val="FFFF00"/>
                </a:solidFill>
              </a:rPr>
              <a:t>2 </a:t>
            </a:r>
            <a:r>
              <a:rPr lang="en-US" dirty="0"/>
              <a:t>and</a:t>
            </a:r>
            <a:r>
              <a:rPr lang="en-US" b="1" cap="all" dirty="0" smtClean="0">
                <a:solidFill>
                  <a:srgbClr val="FFFF00"/>
                </a:solidFill>
              </a:rPr>
              <a:t> 3 </a:t>
            </a:r>
            <a:r>
              <a:rPr lang="en-US" dirty="0"/>
              <a:t>are </a:t>
            </a:r>
            <a:r>
              <a:rPr lang="en-US" i="1" dirty="0"/>
              <a:t>post-processing</a:t>
            </a:r>
            <a:r>
              <a:rPr lang="en-US" dirty="0"/>
              <a:t> steps - can be done either by </a:t>
            </a:r>
            <a:r>
              <a:rPr lang="en-US" dirty="0">
                <a:solidFill>
                  <a:srgbClr val="00B0F0"/>
                </a:solidFill>
              </a:rPr>
              <a:t>radiologist</a:t>
            </a:r>
            <a:r>
              <a:rPr lang="en-US" dirty="0"/>
              <a:t> or </a:t>
            </a:r>
            <a:r>
              <a:rPr lang="en-US" dirty="0">
                <a:solidFill>
                  <a:srgbClr val="00B0F0"/>
                </a:solidFill>
              </a:rPr>
              <a:t>neurosurgeon</a:t>
            </a:r>
            <a:r>
              <a:rPr lang="en-US" dirty="0"/>
              <a:t> – whoever has the </a:t>
            </a:r>
            <a:r>
              <a:rPr lang="en-US" dirty="0">
                <a:solidFill>
                  <a:srgbClr val="00B050"/>
                </a:solidFill>
              </a:rPr>
              <a:t>software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73" y="6171304"/>
            <a:ext cx="976097" cy="5524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321" y="2371886"/>
            <a:ext cx="7924800" cy="1432522"/>
          </a:xfrm>
        </p:spPr>
        <p:txBody>
          <a:bodyPr/>
          <a:lstStyle/>
          <a:p>
            <a:pPr algn="ctr"/>
            <a:r>
              <a:rPr lang="en-US" b="1" dirty="0"/>
              <a:t>1. DTI data acquisition</a:t>
            </a: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/>
              <a:t>1. DTI data </a:t>
            </a:r>
            <a:r>
              <a:rPr lang="en-US" dirty="0" smtClean="0"/>
              <a:t>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30323"/>
            <a:ext cx="7924800" cy="4284677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u="sng" dirty="0" smtClean="0"/>
              <a:t>MR scanning parameters</a:t>
            </a:r>
            <a:r>
              <a:rPr lang="en-US" sz="1800" dirty="0" smtClean="0"/>
              <a:t>:</a:t>
            </a:r>
            <a:endParaRPr lang="en-US" sz="1800" b="1" cap="all" dirty="0" smtClean="0">
              <a:solidFill>
                <a:srgbClr val="FFFF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cap="all" dirty="0" smtClean="0">
                <a:solidFill>
                  <a:srgbClr val="FFFF00"/>
                </a:solidFill>
              </a:rPr>
              <a:t>Slice </a:t>
            </a:r>
            <a:r>
              <a:rPr lang="en-US" sz="1800" b="1" cap="all" dirty="0">
                <a:solidFill>
                  <a:srgbClr val="FFFF00"/>
                </a:solidFill>
              </a:rPr>
              <a:t>thickness </a:t>
            </a:r>
            <a:r>
              <a:rPr lang="en-US" sz="1800" dirty="0" smtClean="0"/>
              <a:t>– thinner the better (standard – 2 mm).</a:t>
            </a:r>
          </a:p>
          <a:p>
            <a:pPr marL="2171700" lvl="5" indent="0">
              <a:spcBef>
                <a:spcPts val="600"/>
              </a:spcBef>
              <a:buNone/>
            </a:pPr>
            <a:r>
              <a:rPr lang="en-US" sz="1800" dirty="0" smtClean="0"/>
              <a:t>Slices have to be contiguous (no gaps!)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cap="all" dirty="0">
                <a:solidFill>
                  <a:srgbClr val="FFFF00"/>
                </a:solidFill>
              </a:rPr>
              <a:t>Directions (gradients)</a:t>
            </a:r>
          </a:p>
          <a:p>
            <a:pPr>
              <a:spcAft>
                <a:spcPts val="0"/>
              </a:spcAft>
            </a:pPr>
            <a:r>
              <a:rPr lang="en-US" sz="1800" dirty="0"/>
              <a:t>only 6 directions are required to compute </a:t>
            </a:r>
            <a:r>
              <a:rPr lang="en-US" sz="1800" dirty="0" smtClean="0"/>
              <a:t>tractography.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standard – 30 or 32; common – 64.</a:t>
            </a:r>
            <a:endParaRPr lang="en-US" sz="1800" dirty="0"/>
          </a:p>
          <a:p>
            <a:pPr>
              <a:spcAft>
                <a:spcPts val="0"/>
              </a:spcAft>
            </a:pPr>
            <a:r>
              <a:rPr lang="en-US" sz="1800" dirty="0"/>
              <a:t>more directions would provide more directional fidelity at the cost of some planar fidelity (e.g. more opportunity for tracks to “disappear” within a slice</a:t>
            </a:r>
            <a:r>
              <a:rPr lang="en-US" sz="1800" dirty="0" smtClean="0"/>
              <a:t>).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/>
              <a:t>1. DTI data </a:t>
            </a:r>
            <a:r>
              <a:rPr lang="en-US" dirty="0" smtClean="0"/>
              <a:t>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30323"/>
            <a:ext cx="7924800" cy="4284677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u="sng" dirty="0" smtClean="0"/>
              <a:t>MR scanning parameters</a:t>
            </a:r>
            <a:r>
              <a:rPr lang="en-US" sz="1800" dirty="0" smtClean="0"/>
              <a:t>:</a:t>
            </a:r>
            <a:endParaRPr lang="en-US" sz="1800" b="1" cap="all" dirty="0" smtClean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FFFF00"/>
                </a:solidFill>
              </a:rPr>
              <a:t>NEX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/>
              <a:t>– number of repetitions of same scan (improves signal-to-noise ratio).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varies from 1 to 3 (scan time from 4 to 12 minutes).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disadvantage - </a:t>
            </a:r>
            <a:r>
              <a:rPr lang="en-US" sz="1800" dirty="0"/>
              <a:t>patient motion </a:t>
            </a:r>
            <a:r>
              <a:rPr lang="en-US" sz="1800" dirty="0" smtClean="0"/>
              <a:t>between acquisitions.</a:t>
            </a:r>
          </a:p>
          <a:p>
            <a:pPr>
              <a:spcAft>
                <a:spcPts val="0"/>
              </a:spcAft>
            </a:pPr>
            <a:endParaRPr lang="en-US" sz="18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00"/>
                </a:solidFill>
              </a:rPr>
              <a:t>MR </a:t>
            </a:r>
            <a:r>
              <a:rPr lang="en-US" sz="1800" b="1" dirty="0" smtClean="0">
                <a:solidFill>
                  <a:srgbClr val="FFFF00"/>
                </a:solidFill>
              </a:rPr>
              <a:t>field </a:t>
            </a:r>
            <a:r>
              <a:rPr lang="en-US" sz="1800" b="1" dirty="0">
                <a:solidFill>
                  <a:srgbClr val="FFFF00"/>
                </a:solidFill>
              </a:rPr>
              <a:t>strength </a:t>
            </a:r>
            <a:r>
              <a:rPr lang="en-US" sz="1800" dirty="0" smtClean="0"/>
              <a:t>– stronger diffusion signal but more geometrical distortion.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/>
              <a:t>1. DTI data </a:t>
            </a:r>
            <a:r>
              <a:rPr lang="en-US" dirty="0" smtClean="0"/>
              <a:t>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30323"/>
            <a:ext cx="5078136" cy="4284677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800" u="sng" dirty="0" smtClean="0"/>
              <a:t>Glossary</a:t>
            </a:r>
            <a:r>
              <a:rPr lang="en-US" sz="1800" dirty="0" smtClean="0"/>
              <a:t>:</a:t>
            </a:r>
            <a:endParaRPr lang="en-US" sz="18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00"/>
                </a:solidFill>
              </a:rPr>
              <a:t>B0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/>
              <a:t>– </a:t>
            </a:r>
            <a:r>
              <a:rPr lang="en-US" sz="1800" dirty="0" smtClean="0">
                <a:solidFill>
                  <a:srgbClr val="00B0F0"/>
                </a:solidFill>
              </a:rPr>
              <a:t>main static (constant) </a:t>
            </a:r>
            <a:r>
              <a:rPr lang="en-US" sz="1800" dirty="0" smtClean="0"/>
              <a:t>magnetic field of magnet - </a:t>
            </a:r>
            <a:r>
              <a:rPr lang="en-US" sz="1800" dirty="0"/>
              <a:t>measured </a:t>
            </a:r>
            <a:r>
              <a:rPr lang="en-US" sz="1800" dirty="0" smtClean="0"/>
              <a:t>in </a:t>
            </a:r>
            <a:r>
              <a:rPr lang="en-US" sz="1800" dirty="0" err="1" smtClean="0"/>
              <a:t>teslas</a:t>
            </a:r>
            <a:r>
              <a:rPr lang="en-US" sz="1800" dirty="0" smtClean="0"/>
              <a:t> (e.g. 3T scanner).</a:t>
            </a:r>
            <a:endParaRPr lang="en-US" sz="1800" dirty="0"/>
          </a:p>
          <a:p>
            <a:pPr>
              <a:spcAft>
                <a:spcPts val="0"/>
              </a:spcAft>
            </a:pPr>
            <a:r>
              <a:rPr lang="en-US" sz="1800" dirty="0" smtClean="0"/>
              <a:t>the </a:t>
            </a:r>
            <a:r>
              <a:rPr lang="en-US" sz="1800" dirty="0"/>
              <a:t>direction of B0 </a:t>
            </a:r>
            <a:r>
              <a:rPr lang="en-US" sz="1800" dirty="0" smtClean="0"/>
              <a:t>is along the </a:t>
            </a:r>
            <a:r>
              <a:rPr lang="en-US" sz="1800" dirty="0"/>
              <a:t>longitudinal </a:t>
            </a:r>
            <a:r>
              <a:rPr lang="en-US" sz="1800" dirty="0" smtClean="0"/>
              <a:t>(z) axis of the patient.</a:t>
            </a:r>
          </a:p>
          <a:p>
            <a:pPr marL="0" indent="0">
              <a:spcAft>
                <a:spcPts val="0"/>
              </a:spcAft>
              <a:buNone/>
            </a:pPr>
            <a:endParaRPr lang="en-US" sz="1800" dirty="0" smtClean="0"/>
          </a:p>
          <a:p>
            <a:pPr marL="0" indent="0">
              <a:spcAft>
                <a:spcPts val="0"/>
              </a:spcAft>
              <a:buNone/>
            </a:pPr>
            <a:endParaRPr lang="en-US" sz="1800" dirty="0"/>
          </a:p>
          <a:p>
            <a:pPr marL="0" indent="0">
              <a:spcAft>
                <a:spcPts val="0"/>
              </a:spcAft>
              <a:buNone/>
            </a:pPr>
            <a:endParaRPr lang="en-US" sz="1800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 smtClean="0"/>
              <a:t>vs. </a:t>
            </a:r>
            <a:r>
              <a:rPr lang="en-US" sz="1800" b="1" dirty="0" smtClean="0">
                <a:solidFill>
                  <a:srgbClr val="FFFF00"/>
                </a:solidFill>
              </a:rPr>
              <a:t>B1</a:t>
            </a:r>
            <a:r>
              <a:rPr lang="en-US" sz="1800" dirty="0"/>
              <a:t> </a:t>
            </a:r>
            <a:r>
              <a:rPr lang="en-US" sz="1800" dirty="0" smtClean="0"/>
              <a:t>- </a:t>
            </a:r>
            <a:r>
              <a:rPr lang="en-US" sz="1800" dirty="0">
                <a:solidFill>
                  <a:srgbClr val="00B0F0"/>
                </a:solidFill>
              </a:rPr>
              <a:t>temporary</a:t>
            </a:r>
            <a:r>
              <a:rPr lang="en-US" sz="1800" dirty="0"/>
              <a:t> magnetic field </a:t>
            </a:r>
            <a:r>
              <a:rPr lang="en-US" sz="1800" dirty="0" smtClean="0"/>
              <a:t>generated by transmit coil emitted RF waves </a:t>
            </a:r>
            <a:r>
              <a:rPr lang="en-US" sz="1800" dirty="0"/>
              <a:t>in order to perturb the magnetization in some manner (e.g</a:t>
            </a:r>
            <a:r>
              <a:rPr lang="en-US" sz="1800" dirty="0" smtClean="0"/>
              <a:t>. </a:t>
            </a:r>
            <a:r>
              <a:rPr lang="en-US" sz="1800" dirty="0"/>
              <a:t>excitation pulses, inversion pulses, etc</a:t>
            </a:r>
            <a:r>
              <a:rPr lang="en-US" sz="1800" dirty="0" smtClean="0"/>
              <a:t>). B1 is perpendicular </a:t>
            </a:r>
            <a:r>
              <a:rPr lang="en-US" sz="1800" dirty="0"/>
              <a:t>to </a:t>
            </a:r>
            <a:r>
              <a:rPr lang="en-US" sz="1800" dirty="0" smtClean="0"/>
              <a:t>B0.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4098" name="Picture 2" descr="Image result for b0 mr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12" y="1328853"/>
            <a:ext cx="3180998" cy="18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12" y="3660993"/>
            <a:ext cx="32385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0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9560"/>
          </a:xfrm>
        </p:spPr>
        <p:txBody>
          <a:bodyPr/>
          <a:lstStyle/>
          <a:p>
            <a:r>
              <a:rPr lang="en-US" dirty="0"/>
              <a:t>1. DTI data </a:t>
            </a:r>
            <a:r>
              <a:rPr lang="en-US" dirty="0" smtClean="0"/>
              <a:t>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58349"/>
            <a:ext cx="7924800" cy="4456651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800" u="sng" dirty="0" smtClean="0"/>
              <a:t>Glossary</a:t>
            </a:r>
            <a:r>
              <a:rPr lang="en-US" sz="1800" dirty="0" smtClean="0"/>
              <a:t>:</a:t>
            </a:r>
            <a:endParaRPr lang="en-US" sz="18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800" b="1" i="1" dirty="0" smtClean="0">
                <a:solidFill>
                  <a:srgbClr val="FFFF00"/>
                </a:solidFill>
              </a:rPr>
              <a:t>b-value</a:t>
            </a:r>
            <a:r>
              <a:rPr lang="en-US" sz="1800" dirty="0">
                <a:solidFill>
                  <a:srgbClr val="FFFF00"/>
                </a:solidFill>
              </a:rPr>
              <a:t> </a:t>
            </a:r>
            <a:r>
              <a:rPr lang="en-US" sz="1800" dirty="0" smtClean="0"/>
              <a:t>- a </a:t>
            </a:r>
            <a:r>
              <a:rPr lang="en-US" sz="1800" dirty="0"/>
              <a:t>factor that reflects the strength and timing of the gradients used to generate diffusion-weighted </a:t>
            </a:r>
            <a:r>
              <a:rPr lang="en-US" sz="1800" dirty="0" smtClean="0"/>
              <a:t>images.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it is operator-selected parameter.</a:t>
            </a:r>
          </a:p>
          <a:p>
            <a:pPr>
              <a:spcAft>
                <a:spcPts val="0"/>
              </a:spcAft>
            </a:pPr>
            <a:r>
              <a:rPr lang="en-US" sz="1800" dirty="0"/>
              <a:t>diffusion is the flux of particles across a surface in a period of </a:t>
            </a:r>
            <a:r>
              <a:rPr lang="en-US" sz="1800" dirty="0" smtClean="0"/>
              <a:t>time, so unit is s/mm</a:t>
            </a:r>
            <a:r>
              <a:rPr lang="en-US" sz="1800" baseline="30000" dirty="0" smtClean="0"/>
              <a:t>2</a:t>
            </a:r>
            <a:r>
              <a:rPr lang="en-US" sz="1800" dirty="0"/>
              <a:t>.</a:t>
            </a:r>
            <a:endParaRPr lang="en-US" sz="1800" dirty="0" smtClean="0"/>
          </a:p>
          <a:p>
            <a:pPr>
              <a:spcAft>
                <a:spcPts val="0"/>
              </a:spcAft>
            </a:pPr>
            <a:r>
              <a:rPr lang="en-US" sz="1800" dirty="0" smtClean="0"/>
              <a:t>no optimal value (chosen between 0 and 1000 s/mm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; modern scanners can do up to 4000 </a:t>
            </a:r>
            <a:r>
              <a:rPr lang="en-US" sz="1800" dirty="0"/>
              <a:t>s/mm</a:t>
            </a:r>
            <a:r>
              <a:rPr lang="en-US" sz="1800" baseline="30000" dirty="0"/>
              <a:t>2</a:t>
            </a:r>
            <a:r>
              <a:rPr lang="en-US" sz="1800" dirty="0" smtClean="0"/>
              <a:t>).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the </a:t>
            </a:r>
            <a:r>
              <a:rPr lang="en-US" sz="1800" dirty="0"/>
              <a:t>higher the </a:t>
            </a:r>
            <a:r>
              <a:rPr lang="en-US" sz="1800" i="1" dirty="0" smtClean="0"/>
              <a:t>b</a:t>
            </a:r>
            <a:r>
              <a:rPr lang="en-US" sz="1800" dirty="0" smtClean="0"/>
              <a:t>-value, the </a:t>
            </a:r>
            <a:r>
              <a:rPr lang="en-US" sz="1800" dirty="0"/>
              <a:t>stronger the diffusion </a:t>
            </a:r>
            <a:r>
              <a:rPr lang="en-US" sz="1800" dirty="0" smtClean="0"/>
              <a:t>effects but also more noise.</a:t>
            </a:r>
          </a:p>
          <a:p>
            <a:pPr marL="1257300" lvl="3" indent="0">
              <a:spcAft>
                <a:spcPts val="0"/>
              </a:spcAft>
              <a:buNone/>
            </a:pPr>
            <a:r>
              <a:rPr lang="en-US" sz="1400" dirty="0"/>
              <a:t>DWI images using 3 different </a:t>
            </a:r>
            <a:r>
              <a:rPr lang="en-US" sz="1400" i="1" dirty="0"/>
              <a:t>b</a:t>
            </a:r>
            <a:r>
              <a:rPr lang="en-US" sz="1400" dirty="0"/>
              <a:t>-values (0, 1000, and 3000 s/mm²</a:t>
            </a:r>
            <a:r>
              <a:rPr lang="en-US" sz="1400" dirty="0" smtClean="0"/>
              <a:t>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35" y="6171304"/>
            <a:ext cx="976097" cy="552471"/>
          </a:xfrm>
          <a:prstGeom prst="rect">
            <a:avLst/>
          </a:prstGeom>
        </p:spPr>
      </p:pic>
      <p:pic>
        <p:nvPicPr>
          <p:cNvPr id="3074" name="Picture 2" descr="http://mriquestions.com/uploads/3/4/5/7/34572113/915291_ori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14" y="4153010"/>
            <a:ext cx="4103771" cy="166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8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1383</Words>
  <Application>Microsoft Office PowerPoint</Application>
  <PresentationFormat>On-screen Show (4:3)</PresentationFormat>
  <Paragraphs>172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Arial Narrow</vt:lpstr>
      <vt:lpstr>Calibri</vt:lpstr>
      <vt:lpstr>Horizon</vt:lpstr>
      <vt:lpstr>DTI</vt:lpstr>
      <vt:lpstr>Disclosure</vt:lpstr>
      <vt:lpstr>Learning objectives</vt:lpstr>
      <vt:lpstr>DTI workflow (Pipeline)</vt:lpstr>
      <vt:lpstr>1. DTI data acquisition </vt:lpstr>
      <vt:lpstr>1. DTI data acquisition</vt:lpstr>
      <vt:lpstr>1. DTI data acquisition</vt:lpstr>
      <vt:lpstr>1. DTI data acquisition</vt:lpstr>
      <vt:lpstr>1. DTI data acquisition</vt:lpstr>
      <vt:lpstr>2. Tensor preparation  1) Calculating Tensor 2) Generating Maps</vt:lpstr>
      <vt:lpstr>2. Tensor preparation</vt:lpstr>
      <vt:lpstr>2. Tensor preparation</vt:lpstr>
      <vt:lpstr>2. Tensor preparation</vt:lpstr>
      <vt:lpstr>2. Tensor preparation</vt:lpstr>
      <vt:lpstr>3. Tractography  1) Fiber tracking 2) Visualizing the WM tract of interest </vt:lpstr>
      <vt:lpstr>Tractography algorithms</vt:lpstr>
      <vt:lpstr>Tractography algorithms</vt:lpstr>
      <vt:lpstr>Tractography algorithms</vt:lpstr>
      <vt:lpstr>Tractography</vt:lpstr>
      <vt:lpstr>Tractography</vt:lpstr>
      <vt:lpstr>Tractography</vt:lpstr>
      <vt:lpstr>Tractography problems</vt:lpstr>
      <vt:lpstr>Tractography problems</vt:lpstr>
      <vt:lpstr>Tractography problems</vt:lpstr>
      <vt:lpstr>Tractography problems</vt:lpstr>
      <vt:lpstr>Case presentation</vt:lpstr>
      <vt:lpstr>Case presentation</vt:lpstr>
      <vt:lpstr>Case presentation</vt:lpstr>
      <vt:lpstr>Case Presentation</vt:lpstr>
      <vt:lpstr>Case Presentation</vt:lpstr>
      <vt:lpstr>Case Presentation</vt:lpstr>
      <vt:lpstr>Case Presentation</vt:lpstr>
      <vt:lpstr>Case Presentation</vt:lpstr>
      <vt:lpstr>Case Presentation</vt:lpstr>
      <vt:lpstr>Case Presentation</vt:lpstr>
      <vt:lpstr>DTI of Heart</vt:lpstr>
      <vt:lpstr>Additional resource</vt:lpstr>
    </vt:vector>
  </TitlesOfParts>
  <Company>UTHSCH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Neurosurgery bootcamp</dc:title>
  <dc:creator>Adam Conley</dc:creator>
  <cp:lastModifiedBy>Viktoras Palys</cp:lastModifiedBy>
  <cp:revision>72</cp:revision>
  <dcterms:created xsi:type="dcterms:W3CDTF">2011-07-12T22:51:09Z</dcterms:created>
  <dcterms:modified xsi:type="dcterms:W3CDTF">2019-06-04T01:31:19Z</dcterms:modified>
</cp:coreProperties>
</file>